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>
      <p:cViewPr>
        <p:scale>
          <a:sx n="84" d="100"/>
          <a:sy n="84" d="100"/>
        </p:scale>
        <p:origin x="4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87521-2D6A-40BA-99DD-A8409B5963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D0C189-5F42-48C1-AE88-578F80F071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1A6D41-C8F3-48E4-B1A4-DE4A70917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0490-CDE2-4829-B0AC-4415E5A343FA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E34D50-690C-4F09-870F-B521E152B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994C5A-4158-4696-8279-9BE9C47B7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841F-54E8-49F9-B516-1A4920E6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153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3726C-6A5E-40F0-8D3A-0EF16A410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C50D59-1E5B-4091-97C6-D2A7158F4E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A251D4-8744-4E37-9631-23E59E11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0490-CDE2-4829-B0AC-4415E5A343FA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67557-E890-45AD-B213-5A25BEEE0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49EEE-CA2B-4C61-94EA-85C24AF06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841F-54E8-49F9-B516-1A4920E6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28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96BDAF-198B-42AA-B04E-F52C2656BA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35B07C-AAA9-4B0D-9556-A8F52EC1E0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A9D2F-4643-4978-A646-F5EF7204A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0490-CDE2-4829-B0AC-4415E5A343FA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C5320-A422-403E-9A3C-564F510DC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D2AA6-FF9E-4617-84F9-85B34C3F1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841F-54E8-49F9-B516-1A4920E6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356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BFB71-86B7-4F8C-BBD5-CAF9E72D3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592DB-2AE9-429B-A030-28AB3D034E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0071B-73F6-4DF1-9F37-A9DD24A0B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0490-CDE2-4829-B0AC-4415E5A343FA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C60120-45C4-4B94-BB2D-CB4463628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EAC2FE-BE16-401E-B75A-DCEC6D3E8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841F-54E8-49F9-B516-1A4920E6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06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D5C79-8A31-4496-BBD3-D3856EFB2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F7FF7E-1461-403B-B6B8-CF395CE5B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A04C6-72AE-4FE0-81A1-CD9580530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0490-CDE2-4829-B0AC-4415E5A343FA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95E24-CBC4-489D-B8EF-113A6F165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1BA94-8FFE-48B4-BA32-0A3735FB5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841F-54E8-49F9-B516-1A4920E6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933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457B0-FEFF-401B-94C5-D578948B6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6FE21-DEC1-4189-A86A-8C84855A4B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0A333D-2E7B-4004-9784-947FD28AF2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C0E207-EFBA-4DF8-8B89-4EA145EBB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0490-CDE2-4829-B0AC-4415E5A343FA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2D443B-EDE0-4B5D-8DC7-809A6482C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DABE82-E7F8-4C12-A6D4-163FD7EA9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841F-54E8-49F9-B516-1A4920E6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299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70555-77C7-49AA-B3C5-ADD3BFA23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677D3D-B982-456E-8B58-26A87BD1EE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387C48-7933-46C5-96A2-60E423783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42AE01-2EC2-4254-BCC5-667A65530A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5803B8-30A2-431A-AE99-D59FDD92FC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9CB3DE-2358-448B-B1E9-DD8E6BCBA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0490-CDE2-4829-B0AC-4415E5A343FA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1F53F7-DDA8-4E0F-BA29-764711098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E6D07F-4781-44BA-A507-FF3B07EED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841F-54E8-49F9-B516-1A4920E6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71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0F1C4-9DD8-4D74-81CD-55D614D64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ED535-5311-412B-B47C-ED9FB45DB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0490-CDE2-4829-B0AC-4415E5A343FA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F9C20D-9BCF-4B9A-B293-B0D19985C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A16BCA-7289-4D5A-8ABB-AB8F3684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841F-54E8-49F9-B516-1A4920E6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3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E32104-2CFC-4853-BF9E-D197F4DD4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0490-CDE2-4829-B0AC-4415E5A343FA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B77749-2B0B-45F3-8F45-E67719914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ADFF98-C6C2-4A2D-89C4-73431E828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841F-54E8-49F9-B516-1A4920E6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35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44337-0E65-4B6E-9875-49D036B87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7903E2-1EBE-4177-B48A-D9ECCCEEC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DC716A-5578-44FA-83E7-7829C17353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50DF1F-B1BF-49B4-B002-85A0FD976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0490-CDE2-4829-B0AC-4415E5A343FA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2E30AA-07AC-45A1-B6FD-BDB591A44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E57AD1-B35B-4674-A70B-7B1D85DD1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841F-54E8-49F9-B516-1A4920E6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245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441BC-E60A-4843-A2DC-9BB3E6D28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4C25EA-F11A-41A0-8908-FD5AD80DD6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897081-ACEA-405A-8A22-FC5668F4FF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271D04-81F0-4A08-80D1-BF1106A45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30490-CDE2-4829-B0AC-4415E5A343FA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9240AA-3D8C-4436-8863-DD2998A91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B61BFF-5EA7-40AA-B937-D98A00081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3841F-54E8-49F9-B516-1A4920E6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679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E84A63-F748-4CF5-B311-14D09C03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A4E7-A847-4C51-88AB-99E2A9D8C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51ABC-B133-4F1C-9853-94C5604D79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30490-CDE2-4829-B0AC-4415E5A343FA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4EC4B-443E-43B0-AA16-4DE38E6958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AE0D9-BB08-4C5F-B7F4-E5392B210F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3841F-54E8-49F9-B516-1A4920E66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705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78">
            <a:extLst>
              <a:ext uri="{FF2B5EF4-FFF2-40B4-BE49-F238E27FC236}">
                <a16:creationId xmlns:a16="http://schemas.microsoft.com/office/drawing/2014/main" id="{6673911F-4913-4DD7-80F3-D62137A898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971" y="816379"/>
            <a:ext cx="118492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 b="1" dirty="0">
                <a:cs typeface="Arial" panose="020B0604020202020204" pitchFamily="34" charset="0"/>
              </a:rPr>
              <a:t>Figure 3C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BC4F335-DB3C-4AAD-992E-60A467B07E95}"/>
              </a:ext>
            </a:extLst>
          </p:cNvPr>
          <p:cNvGrpSpPr/>
          <p:nvPr/>
        </p:nvGrpSpPr>
        <p:grpSpPr>
          <a:xfrm>
            <a:off x="1524435" y="512784"/>
            <a:ext cx="3233790" cy="2368939"/>
            <a:chOff x="6202638" y="939472"/>
            <a:chExt cx="3233790" cy="236893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F9B8F0A-47B5-4505-9B65-DBD97633EA31}"/>
                </a:ext>
              </a:extLst>
            </p:cNvPr>
            <p:cNvSpPr txBox="1"/>
            <p:nvPr/>
          </p:nvSpPr>
          <p:spPr>
            <a:xfrm>
              <a:off x="6202638" y="939472"/>
              <a:ext cx="2155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2" name="Picture 31" descr="A close-up of a piano keys&#10;&#10;Description automatically generated with medium confidence">
              <a:extLst>
                <a:ext uri="{FF2B5EF4-FFF2-40B4-BE49-F238E27FC236}">
                  <a16:creationId xmlns:a16="http://schemas.microsoft.com/office/drawing/2014/main" id="{8C624E36-8CA5-4554-AA5A-2D3AA2667C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34" t="41904" r="16933" b="9182"/>
            <a:stretch/>
          </p:blipFill>
          <p:spPr>
            <a:xfrm>
              <a:off x="6982687" y="1738982"/>
              <a:ext cx="1830743" cy="1470579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9BBB78C-62D4-4AEB-A792-698F7105775B}"/>
                </a:ext>
              </a:extLst>
            </p:cNvPr>
            <p:cNvSpPr txBox="1"/>
            <p:nvPr/>
          </p:nvSpPr>
          <p:spPr>
            <a:xfrm>
              <a:off x="6544993" y="1337281"/>
              <a:ext cx="553993" cy="317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7866816-0D94-4379-88CE-EF5A2D707E8E}"/>
                </a:ext>
              </a:extLst>
            </p:cNvPr>
            <p:cNvSpPr txBox="1"/>
            <p:nvPr/>
          </p:nvSpPr>
          <p:spPr>
            <a:xfrm>
              <a:off x="6532022" y="1556003"/>
              <a:ext cx="553993" cy="317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ATP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1A58D27-D8E4-445B-9B8D-A87A7C311B62}"/>
                </a:ext>
              </a:extLst>
            </p:cNvPr>
            <p:cNvCxnSpPr>
              <a:cxnSpLocks/>
            </p:cNvCxnSpPr>
            <p:nvPr/>
          </p:nvCxnSpPr>
          <p:spPr>
            <a:xfrm>
              <a:off x="6982104" y="1359429"/>
              <a:ext cx="873841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49B65CE-42F4-4819-B4E0-E3DB14889483}"/>
                </a:ext>
              </a:extLst>
            </p:cNvPr>
            <p:cNvSpPr txBox="1"/>
            <p:nvPr/>
          </p:nvSpPr>
          <p:spPr>
            <a:xfrm>
              <a:off x="7672536" y="1100486"/>
              <a:ext cx="1329477" cy="317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err="1">
                  <a:latin typeface="Arial" panose="020B0604020202020204" pitchFamily="34" charset="0"/>
                  <a:cs typeface="Arial" pitchFamily="34" charset="0"/>
                </a:rPr>
                <a:t>Vacuolin</a:t>
              </a:r>
              <a:endParaRPr lang="en-US" sz="1200" dirty="0">
                <a:latin typeface="Arial" panose="020B0604020202020204" pitchFamily="34" charset="0"/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2FCFF7E-8519-4467-B77F-C7C70A70F4D5}"/>
                </a:ext>
              </a:extLst>
            </p:cNvPr>
            <p:cNvSpPr txBox="1"/>
            <p:nvPr/>
          </p:nvSpPr>
          <p:spPr>
            <a:xfrm>
              <a:off x="6808830" y="1116835"/>
              <a:ext cx="1329477" cy="317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PBS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F08ED71-018A-4FBB-9172-62C9BB2FFF4E}"/>
                </a:ext>
              </a:extLst>
            </p:cNvPr>
            <p:cNvCxnSpPr>
              <a:cxnSpLocks/>
            </p:cNvCxnSpPr>
            <p:nvPr/>
          </p:nvCxnSpPr>
          <p:spPr>
            <a:xfrm>
              <a:off x="7953040" y="1361768"/>
              <a:ext cx="873841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FF2CC38-DBA1-4AD2-83E7-4CFA31664D19}"/>
                </a:ext>
              </a:extLst>
            </p:cNvPr>
            <p:cNvCxnSpPr/>
            <p:nvPr/>
          </p:nvCxnSpPr>
          <p:spPr>
            <a:xfrm>
              <a:off x="8818101" y="1918910"/>
              <a:ext cx="309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1D85B0A-81D5-43AC-8ECE-F39903EF23FF}"/>
                </a:ext>
              </a:extLst>
            </p:cNvPr>
            <p:cNvSpPr txBox="1"/>
            <p:nvPr/>
          </p:nvSpPr>
          <p:spPr>
            <a:xfrm>
              <a:off x="8802752" y="1805312"/>
              <a:ext cx="627095" cy="317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45kDa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AC7F36E-1AB9-49E3-AD3B-7385E5515F71}"/>
                </a:ext>
              </a:extLst>
            </p:cNvPr>
            <p:cNvSpPr txBox="1"/>
            <p:nvPr/>
          </p:nvSpPr>
          <p:spPr>
            <a:xfrm>
              <a:off x="8809333" y="2940679"/>
              <a:ext cx="627095" cy="317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20kDa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9F39132-6ACB-41CA-937F-45EA1C2403C5}"/>
                </a:ext>
              </a:extLst>
            </p:cNvPr>
            <p:cNvSpPr txBox="1"/>
            <p:nvPr/>
          </p:nvSpPr>
          <p:spPr>
            <a:xfrm>
              <a:off x="6393380" y="1754703"/>
              <a:ext cx="678391" cy="5288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Pro-</a:t>
              </a:r>
            </a:p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Casp-1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E924ADF-465E-4B47-88D7-FBD94E89B28B}"/>
                </a:ext>
              </a:extLst>
            </p:cNvPr>
            <p:cNvSpPr txBox="1"/>
            <p:nvPr/>
          </p:nvSpPr>
          <p:spPr>
            <a:xfrm>
              <a:off x="6254857" y="2779588"/>
              <a:ext cx="721672" cy="5288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Casp-1</a:t>
              </a:r>
            </a:p>
            <a:p>
              <a:pPr defTabSz="415600">
                <a:defRPr/>
              </a:pPr>
              <a:r>
                <a:rPr lang="en-US" sz="12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p20</a:t>
              </a:r>
              <a:endParaRPr lang="en-US" sz="12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DE31C206-34F0-4C99-896F-67902FA9720E}"/>
                </a:ext>
              </a:extLst>
            </p:cNvPr>
            <p:cNvSpPr/>
            <p:nvPr/>
          </p:nvSpPr>
          <p:spPr>
            <a:xfrm rot="5667723">
              <a:off x="6915547" y="1885064"/>
              <a:ext cx="51300" cy="32864"/>
            </a:xfrm>
            <a:prstGeom prst="triangle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Isosceles Triangle 44">
              <a:extLst>
                <a:ext uri="{FF2B5EF4-FFF2-40B4-BE49-F238E27FC236}">
                  <a16:creationId xmlns:a16="http://schemas.microsoft.com/office/drawing/2014/main" id="{B4F2C492-0EC5-4916-9106-B3065EC3048E}"/>
                </a:ext>
              </a:extLst>
            </p:cNvPr>
            <p:cNvSpPr/>
            <p:nvPr/>
          </p:nvSpPr>
          <p:spPr>
            <a:xfrm rot="5667723">
              <a:off x="6915547" y="3057689"/>
              <a:ext cx="51300" cy="32864"/>
            </a:xfrm>
            <a:prstGeom prst="triangle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869D61A-07D0-4B74-99CC-2E108DAEA88E}"/>
                </a:ext>
              </a:extLst>
            </p:cNvPr>
            <p:cNvCxnSpPr/>
            <p:nvPr/>
          </p:nvCxnSpPr>
          <p:spPr>
            <a:xfrm>
              <a:off x="8818875" y="3067819"/>
              <a:ext cx="309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A956A595-B5AE-4237-9F55-63B49AD31A23}"/>
                </a:ext>
              </a:extLst>
            </p:cNvPr>
            <p:cNvGrpSpPr/>
            <p:nvPr/>
          </p:nvGrpSpPr>
          <p:grpSpPr>
            <a:xfrm>
              <a:off x="7057780" y="1385247"/>
              <a:ext cx="1888224" cy="582838"/>
              <a:chOff x="7424573" y="1718561"/>
              <a:chExt cx="2052610" cy="637778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A5F8B5CC-DFDB-46BF-85FE-E38A51B5904A}"/>
                  </a:ext>
                </a:extLst>
              </p:cNvPr>
              <p:cNvSpPr txBox="1"/>
              <p:nvPr/>
            </p:nvSpPr>
            <p:spPr>
              <a:xfrm>
                <a:off x="7425368" y="1718561"/>
                <a:ext cx="2051815" cy="303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      +     +      -      +   +   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A5CFFB52-C20F-4D01-A21C-ED6F0B7CE483}"/>
                  </a:ext>
                </a:extLst>
              </p:cNvPr>
              <p:cNvSpPr txBox="1"/>
              <p:nvPr/>
            </p:nvSpPr>
            <p:spPr>
              <a:xfrm>
                <a:off x="7424573" y="1851156"/>
                <a:ext cx="2051815" cy="5051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      -      +      -      -    +       +   </a:t>
                </a:r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3D554AAD-BA34-4B12-BAF5-BA3ABFE5BAAE}"/>
              </a:ext>
            </a:extLst>
          </p:cNvPr>
          <p:cNvSpPr txBox="1"/>
          <p:nvPr/>
        </p:nvSpPr>
        <p:spPr>
          <a:xfrm>
            <a:off x="664801" y="3673063"/>
            <a:ext cx="1070883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Figure 3. P2X7 dependent ATP-induced exocytic event is linked to plasmalemma potassium efflux and NLRP3 inflammasome activation. </a:t>
            </a:r>
          </a:p>
          <a:p>
            <a:endParaRPr lang="en-US" b="1" dirty="0"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r>
              <a:rPr lang="en-US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C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. Inhibition of vesicle plasmalemma fusion prevents NLRP3 inflammasome activation in macrophages. </a:t>
            </a:r>
            <a:r>
              <a:rPr lang="en-US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C. 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Representative results of  Western blot from three independent experiments showing reduced Caspase 1 activation (reduced Casp-1 p20, </a:t>
            </a:r>
            <a:r>
              <a:rPr lang="en-US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C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). MDMs pretreated with vesicle plasmalemma fusion inhibitor </a:t>
            </a:r>
            <a:r>
              <a:rPr lang="en-US" sz="1800" dirty="0" err="1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vacuolin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(10 µM, 2hr) were primed with LPS (3 </a:t>
            </a:r>
            <a:r>
              <a:rPr lang="en-US" sz="1800" dirty="0" err="1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hr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) and subsequently challenged with ATP (5 mM) for 30 min. Cell lysates or pellets were immunoblotted with indicated antibodies (anti-TWIK2 or anti-IL1</a:t>
            </a:r>
            <a:r>
              <a:rPr lang="el-GR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β</a:t>
            </a:r>
            <a:r>
              <a:rPr lang="en-US" sz="1800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). </a:t>
            </a:r>
            <a:endParaRPr lang="en-US" sz="1800" b="1" dirty="0"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942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134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inke2011@gmail.com</dc:creator>
  <cp:lastModifiedBy>inke2011@gmail.com</cp:lastModifiedBy>
  <cp:revision>4</cp:revision>
  <dcterms:created xsi:type="dcterms:W3CDTF">2022-10-11T15:56:30Z</dcterms:created>
  <dcterms:modified xsi:type="dcterms:W3CDTF">2022-10-11T17:02:45Z</dcterms:modified>
</cp:coreProperties>
</file>